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448" r:id="rId2"/>
    <p:sldId id="1454" r:id="rId3"/>
    <p:sldId id="1449" r:id="rId4"/>
    <p:sldId id="1450" r:id="rId5"/>
    <p:sldId id="1451" r:id="rId6"/>
    <p:sldId id="1452" r:id="rId7"/>
    <p:sldId id="1453" r:id="rId8"/>
    <p:sldId id="1439" r:id="rId9"/>
    <p:sldId id="1440" r:id="rId10"/>
    <p:sldId id="1441" r:id="rId11"/>
    <p:sldId id="1443" r:id="rId12"/>
    <p:sldId id="1444" r:id="rId13"/>
    <p:sldId id="1447" r:id="rId14"/>
    <p:sldId id="1445" r:id="rId15"/>
    <p:sldId id="1446" r:id="rId16"/>
    <p:sldId id="1437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590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8" d="100"/>
        <a:sy n="118" d="100"/>
      </p:scale>
      <p:origin x="0" y="28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4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AD8831-C767-4592-9D2E-0875E8AF5F7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499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4ABC-5910-43B5-8CE1-B1CD64D690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F5EB7-A60A-44CE-9B6C-5A5CE74F1CF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F0F7-D80C-400E-B2BF-432A794ABD2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CE17A-BDE4-45A8-AE91-05ED33E8CBF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2BC9-AC84-474A-A8CF-6F31AFB5701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B4ADD-A6B2-4343-AEF7-024B467651A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885CA-5E4F-4E7C-9803-FCFD62D413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4583-6898-4AD8-8BFB-5E34B9CE3DF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5171-1479-4171-B877-26836E7E548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0E3F1-8470-45F4-A892-86EE97C8C2E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FAE44-C103-4DC8-9F79-33529341B22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068B-615E-4A59-BAB8-6CE7A99FF78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D9A-D9D3-45A6-A202-724C9A0C70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61256-2485-4DEA-AC6B-80C1CEA5B11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DA1F-AE3E-4A43-8399-968E5B9A28F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46AD7-BDB7-4270-B8EE-7FA7D1C29E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473F774-4041-4B96-8722-F20AE958436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745" y="992415"/>
            <a:ext cx="8406667" cy="5644997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BRAZILIAN ACADEMIC CONSORTIUM OF INTEGRATIVE HEALTH</a:t>
            </a:r>
            <a:r>
              <a:rPr lang="es-ES_tradnl" dirty="0"/>
              <a:t/>
            </a:r>
            <a:br>
              <a:rPr lang="es-ES_tradnl" dirty="0"/>
            </a:br>
            <a:r>
              <a:rPr lang="en-US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40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192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300" dirty="0" smtClean="0">
                <a:latin typeface="+mj-lt"/>
              </a:rPr>
              <a:t>9. UFRJ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Campus </a:t>
            </a:r>
            <a:r>
              <a:rPr lang="es-ES" sz="2300" dirty="0" err="1">
                <a:latin typeface="+mj-lt"/>
              </a:rPr>
              <a:t>Macaé</a:t>
            </a:r>
            <a:r>
              <a:rPr lang="es-ES" sz="2300" dirty="0">
                <a:latin typeface="+mj-lt"/>
              </a:rPr>
              <a:t>/RJ (Leila Brito </a:t>
            </a:r>
            <a:r>
              <a:rPr lang="es-ES" sz="2300" dirty="0" err="1">
                <a:latin typeface="+mj-lt"/>
              </a:rPr>
              <a:t>Bergold</a:t>
            </a:r>
            <a:r>
              <a:rPr lang="es-ES" sz="23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10. EEAN (ESCOLA </a:t>
            </a:r>
            <a:r>
              <a:rPr lang="es-ES" sz="2300" dirty="0">
                <a:latin typeface="+mj-lt"/>
              </a:rPr>
              <a:t>DE ENFERMAGEM ANNA </a:t>
            </a:r>
            <a:r>
              <a:rPr lang="es-ES" sz="2300" dirty="0" smtClean="0">
                <a:latin typeface="+mj-lt"/>
              </a:rPr>
              <a:t>NERY)- RJ </a:t>
            </a:r>
            <a:r>
              <a:rPr lang="es-ES" sz="2300" dirty="0">
                <a:latin typeface="+mj-lt"/>
              </a:rPr>
              <a:t>(Leila Brito </a:t>
            </a:r>
            <a:r>
              <a:rPr lang="es-ES" sz="2300" dirty="0" err="1">
                <a:latin typeface="+mj-lt"/>
              </a:rPr>
              <a:t>Bergold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11. UFC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DEPTO DE FISIOTERAPIA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Fortaleza/CE (Bernardo </a:t>
            </a:r>
            <a:r>
              <a:rPr lang="es-ES" sz="2300" dirty="0" err="1">
                <a:latin typeface="+mj-lt"/>
              </a:rPr>
              <a:t>Diniz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Coutinho</a:t>
            </a:r>
            <a:r>
              <a:rPr lang="es-ES" sz="2300" dirty="0">
                <a:latin typeface="+mj-lt"/>
              </a:rPr>
              <a:t>, </a:t>
            </a:r>
            <a:r>
              <a:rPr lang="es-ES" sz="2300" dirty="0" err="1">
                <a:latin typeface="+mj-lt"/>
              </a:rPr>
              <a:t>Jonathas</a:t>
            </a:r>
            <a:r>
              <a:rPr lang="es-ES" sz="2300" dirty="0">
                <a:latin typeface="+mj-lt"/>
              </a:rPr>
              <a:t> Ramos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12. UPE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FACULDADE DE ENFERMAGEM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Recife/PE (</a:t>
            </a:r>
            <a:r>
              <a:rPr lang="es-ES" sz="2300" dirty="0" err="1">
                <a:latin typeface="+mj-lt"/>
              </a:rPr>
              <a:t>Alexsandra</a:t>
            </a:r>
            <a:r>
              <a:rPr lang="es-ES" sz="2300" dirty="0">
                <a:latin typeface="+mj-lt"/>
              </a:rPr>
              <a:t> Xavier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13. EBMSP (ESCOLA </a:t>
            </a:r>
            <a:r>
              <a:rPr lang="es-ES" sz="2300" dirty="0">
                <a:latin typeface="+mj-lt"/>
              </a:rPr>
              <a:t>BAIANA DE </a:t>
            </a:r>
            <a:r>
              <a:rPr lang="es-ES" sz="2300" dirty="0" smtClean="0">
                <a:latin typeface="+mj-lt"/>
              </a:rPr>
              <a:t>MEDICINA E SAUDE PUBLICA)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CEPICS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smtClean="0">
                <a:latin typeface="+mj-lt"/>
              </a:rPr>
              <a:t>Salvador/BA </a:t>
            </a:r>
            <a:r>
              <a:rPr lang="es-ES" sz="2300" dirty="0">
                <a:latin typeface="+mj-lt"/>
              </a:rPr>
              <a:t>(Renata </a:t>
            </a:r>
            <a:r>
              <a:rPr lang="es-ES" sz="2300" dirty="0" err="1">
                <a:latin typeface="+mj-lt"/>
              </a:rPr>
              <a:t>Roseghini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14. UFOP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Ouro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Preto</a:t>
            </a:r>
            <a:r>
              <a:rPr lang="es-ES" sz="2300" dirty="0">
                <a:latin typeface="+mj-lt"/>
              </a:rPr>
              <a:t>/MG (Ricardo </a:t>
            </a:r>
            <a:r>
              <a:rPr lang="es-ES" sz="2300" dirty="0" err="1">
                <a:latin typeface="+mj-lt"/>
              </a:rPr>
              <a:t>Moebus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15. UNIFESP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DEPARATAMENTO DE NEUROLOGIA - São Paulo/SP (</a:t>
            </a:r>
            <a:r>
              <a:rPr lang="es-ES" sz="2300" dirty="0" err="1">
                <a:latin typeface="+mj-lt"/>
              </a:rPr>
              <a:t>Sissy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Fontes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16. UFBA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BI </a:t>
            </a:r>
            <a:r>
              <a:rPr lang="es-ES" sz="2300" dirty="0" err="1">
                <a:latin typeface="+mj-lt"/>
              </a:rPr>
              <a:t>Saude</a:t>
            </a:r>
            <a:r>
              <a:rPr lang="es-ES" sz="2300" dirty="0">
                <a:latin typeface="+mj-lt"/>
              </a:rPr>
              <a:t> -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SalvadorBA</a:t>
            </a:r>
            <a:r>
              <a:rPr lang="es-ES" sz="2300" dirty="0">
                <a:latin typeface="+mj-lt"/>
              </a:rPr>
              <a:t> (</a:t>
            </a:r>
            <a:r>
              <a:rPr lang="es-ES" sz="2300" dirty="0" err="1">
                <a:latin typeface="+mj-lt"/>
              </a:rPr>
              <a:t>Annamelia</a:t>
            </a:r>
            <a:r>
              <a:rPr lang="es-ES" sz="2300" dirty="0">
                <a:latin typeface="+mj-lt"/>
              </a:rPr>
              <a:t> </a:t>
            </a:r>
            <a:r>
              <a:rPr lang="es-ES" sz="2300" dirty="0" err="1">
                <a:latin typeface="+mj-lt"/>
              </a:rPr>
              <a:t>Lins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17. FIOCRUZ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PE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Recife/PE (Islandia Carvalho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18. UFRJ </a:t>
            </a:r>
            <a:r>
              <a:rPr lang="mr-IN" sz="2300" dirty="0">
                <a:latin typeface="+mj-lt"/>
              </a:rPr>
              <a:t>–</a:t>
            </a:r>
            <a:r>
              <a:rPr lang="es-ES" sz="2300" dirty="0">
                <a:latin typeface="+mj-lt"/>
              </a:rPr>
              <a:t> Campus Rio de Janeiro - FACULDADE DE FARMACIA (Carla </a:t>
            </a:r>
            <a:r>
              <a:rPr lang="es-ES" sz="2300" dirty="0" err="1">
                <a:latin typeface="+mj-lt"/>
              </a:rPr>
              <a:t>Holandino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s-ES" sz="2300" dirty="0" smtClean="0">
                <a:latin typeface="+mj-lt"/>
              </a:rPr>
              <a:t>19. UFMG </a:t>
            </a:r>
            <a:r>
              <a:rPr lang="mr-IN" sz="2300" dirty="0" smtClean="0">
                <a:latin typeface="+mj-lt"/>
              </a:rPr>
              <a:t>–</a:t>
            </a:r>
            <a:r>
              <a:rPr lang="es-ES" sz="2300" dirty="0" smtClean="0">
                <a:latin typeface="+mj-lt"/>
              </a:rPr>
              <a:t> Belo Horizonte/MG (</a:t>
            </a:r>
            <a:r>
              <a:rPr lang="es-ES" sz="2300" dirty="0" err="1" smtClean="0">
                <a:latin typeface="+mj-lt"/>
              </a:rPr>
              <a:t>Iracema</a:t>
            </a:r>
            <a:r>
              <a:rPr lang="es-ES" sz="2300" dirty="0" smtClean="0">
                <a:latin typeface="+mj-lt"/>
              </a:rPr>
              <a:t> </a:t>
            </a:r>
            <a:r>
              <a:rPr lang="es-ES" sz="2300" dirty="0" err="1" smtClean="0">
                <a:latin typeface="+mj-lt"/>
              </a:rPr>
              <a:t>Benevides</a:t>
            </a:r>
            <a:r>
              <a:rPr lang="es-ES" sz="23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s-ES" sz="2300" dirty="0">
              <a:latin typeface="+mj-lt"/>
            </a:endParaRPr>
          </a:p>
          <a:p>
            <a:endParaRPr lang="es-ES" sz="2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553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125"/>
            <a:ext cx="8229600" cy="8013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MISSÃO</a:t>
            </a:r>
            <a:r>
              <a:rPr lang="es-ES_tradnl" sz="3600" dirty="0" smtClean="0"/>
              <a:t> DO CONSÓRCIO</a:t>
            </a:r>
            <a:endParaRPr lang="es-ES" sz="3600" dirty="0"/>
          </a:p>
        </p:txBody>
      </p:sp>
      <p:sp>
        <p:nvSpPr>
          <p:cNvPr id="3" name="Rectángulo 2"/>
          <p:cNvSpPr/>
          <p:nvPr/>
        </p:nvSpPr>
        <p:spPr>
          <a:xfrm>
            <a:off x="0" y="1291981"/>
            <a:ext cx="914400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cap="all" dirty="0" smtClean="0"/>
              <a:t>PROMOVER </a:t>
            </a:r>
            <a:r>
              <a:rPr lang="es-ES_tradnl" b="1" cap="all" dirty="0"/>
              <a:t>UM INTERCAMBIO DE </a:t>
            </a:r>
            <a:r>
              <a:rPr lang="es-ES_tradnl" b="1" cap="all" dirty="0" smtClean="0"/>
              <a:t>UNIVERSIDADES E INSTITUIÇÕES </a:t>
            </a:r>
            <a:r>
              <a:rPr lang="es-ES_tradnl" b="1" cap="all" dirty="0"/>
              <a:t>DE </a:t>
            </a:r>
            <a:r>
              <a:rPr lang="es-ES_tradnl" b="1" cap="all" dirty="0" smtClean="0"/>
              <a:t>ENSINO E PESQUISA (IEP) QUALIFICADAS </a:t>
            </a:r>
            <a:r>
              <a:rPr lang="es-ES_tradnl" b="1" cap="all" dirty="0"/>
              <a:t>NA ÁREA DE PRATICAS INTEGRATIVAS E COMPLEMENTARES EM SAÚDE </a:t>
            </a:r>
            <a:r>
              <a:rPr lang="es-ES_tradnl" b="1" cap="all" dirty="0" smtClean="0"/>
              <a:t>NO PAIS.</a:t>
            </a:r>
            <a:endParaRPr lang="es-ES_tradnl" b="1" dirty="0"/>
          </a:p>
          <a:p>
            <a:pPr algn="just"/>
            <a:endParaRPr lang="es-ES_tradnl" b="1" cap="all" dirty="0"/>
          </a:p>
          <a:p>
            <a:pPr algn="just"/>
            <a:r>
              <a:rPr lang="es-ES_tradnl" b="1" dirty="0"/>
              <a:t>PARCERIA COM A BIREME / OPAS NA CONSTRUÇÃO DE UMA PLATAFORMA DE DADOS DA ÁREA </a:t>
            </a:r>
            <a:r>
              <a:rPr lang="es-ES_tradnl" b="1" dirty="0" smtClean="0"/>
              <a:t>DE PESQUISA EM PICS </a:t>
            </a:r>
            <a:r>
              <a:rPr lang="es-ES_tradnl" b="1" dirty="0"/>
              <a:t>EM CONSTANTE ATUALIZAÇÃO.</a:t>
            </a:r>
          </a:p>
          <a:p>
            <a:pPr algn="just"/>
            <a:endParaRPr lang="es-ES_tradnl" b="1" cap="all" dirty="0" smtClean="0"/>
          </a:p>
          <a:p>
            <a:pPr algn="just"/>
            <a:r>
              <a:rPr lang="es-ES_tradnl" b="1" cap="all" dirty="0" smtClean="0"/>
              <a:t>DESENVOLVER </a:t>
            </a:r>
            <a:r>
              <a:rPr lang="es-ES_tradnl" b="1" cap="all" dirty="0"/>
              <a:t>PESQUISAS </a:t>
            </a:r>
            <a:r>
              <a:rPr lang="es-ES_tradnl" b="1" cap="all" dirty="0" smtClean="0"/>
              <a:t>COLABORATIVAS E/OU MULTI-CENTRICAS </a:t>
            </a:r>
            <a:r>
              <a:rPr lang="es-ES_tradnl" b="1" cap="all" dirty="0"/>
              <a:t>ENTRE AS UNIVERSIDADES E IEP-MEMBRO DO </a:t>
            </a:r>
            <a:r>
              <a:rPr lang="es-ES_tradnl" b="1" cap="all" dirty="0" smtClean="0"/>
              <a:t>CONSÓRCIO </a:t>
            </a:r>
            <a:r>
              <a:rPr lang="es-ES_tradnl" b="1" cap="all" dirty="0" err="1" smtClean="0"/>
              <a:t>na</a:t>
            </a:r>
            <a:r>
              <a:rPr lang="es-ES_tradnl" b="1" cap="all" dirty="0" smtClean="0"/>
              <a:t> área de </a:t>
            </a:r>
            <a:r>
              <a:rPr lang="es-ES_tradnl" b="1" cap="all" dirty="0" err="1" smtClean="0"/>
              <a:t>pics</a:t>
            </a:r>
            <a:r>
              <a:rPr lang="es-ES_tradnl" b="1" cap="all" dirty="0" smtClean="0"/>
              <a:t>. </a:t>
            </a:r>
          </a:p>
          <a:p>
            <a:pPr algn="just"/>
            <a:endParaRPr lang="es-ES_tradnl" b="1" cap="all" dirty="0"/>
          </a:p>
          <a:p>
            <a:pPr algn="just"/>
            <a:r>
              <a:rPr lang="es-ES_tradnl" b="1" cap="all" dirty="0"/>
              <a:t>DESENVOLVER UMA AGENDA DE REUNIÕES, CONGRESSOS CIENTÍFICOS, PROMOÇÃO DE PUBLICAÇÕES EM REVISTAS DA ÁREA E OUTRAS ATIVIDADES DE COMUNICAÇÃO QUE PERMITAM UM INTERCAMBIO NACIONAL E INTERNACIONAL</a:t>
            </a:r>
            <a:r>
              <a:rPr lang="es-ES_tradnl" b="1" cap="all" dirty="0" smtClean="0"/>
              <a:t>.</a:t>
            </a:r>
          </a:p>
          <a:p>
            <a:pPr algn="just"/>
            <a:endParaRPr lang="es-ES_tradnl" b="1" cap="all" dirty="0"/>
          </a:p>
          <a:p>
            <a:pPr algn="just"/>
            <a:r>
              <a:rPr lang="es-ES_tradnl" b="1" dirty="0"/>
              <a:t>ESTIMULAR O FINANCIAMENTO DE PESQUISAS ATRAVES DA CAPTAÇÃO DE RECURSOS POR ORGAOS DE FOMENTOS ATRAVES DE </a:t>
            </a:r>
            <a:r>
              <a:rPr lang="es-ES_tradnl" b="1" dirty="0" smtClean="0"/>
              <a:t>EDITAIS.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364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974"/>
            <a:ext cx="8229600" cy="1143000"/>
          </a:xfrm>
        </p:spPr>
        <p:txBody>
          <a:bodyPr/>
          <a:lstStyle/>
          <a:p>
            <a:r>
              <a:rPr lang="es-ES" sz="3600" b="1" dirty="0" smtClean="0"/>
              <a:t>AÇÕES</a:t>
            </a:r>
            <a:r>
              <a:rPr lang="es-ES" sz="3600" dirty="0" smtClean="0"/>
              <a:t> </a:t>
            </a:r>
            <a:r>
              <a:rPr lang="es-ES" sz="3600" dirty="0" smtClean="0"/>
              <a:t>PRIORITÁRIAS DO </a:t>
            </a:r>
            <a:r>
              <a:rPr lang="es-ES" sz="3600" dirty="0" smtClean="0"/>
              <a:t>CONSÓRCIO</a:t>
            </a:r>
            <a:endParaRPr lang="es-ES" sz="3600" dirty="0"/>
          </a:p>
        </p:txBody>
      </p:sp>
      <p:sp>
        <p:nvSpPr>
          <p:cNvPr id="3" name="Rectángulo 2"/>
          <p:cNvSpPr/>
          <p:nvPr/>
        </p:nvSpPr>
        <p:spPr>
          <a:xfrm>
            <a:off x="147261" y="1227399"/>
            <a:ext cx="87988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sz="2800" b="1" cap="all" dirty="0" smtClean="0"/>
              <a:t>D</a:t>
            </a:r>
            <a:r>
              <a:rPr lang="es-ES_tradnl" sz="2800" b="1" cap="all" dirty="0" err="1"/>
              <a:t>esenvolver</a:t>
            </a:r>
            <a:r>
              <a:rPr lang="es-ES_tradnl" sz="2800" b="1" cap="all" dirty="0"/>
              <a:t> constante </a:t>
            </a:r>
            <a:r>
              <a:rPr lang="es-ES_tradnl" sz="2800" b="1" cap="all" dirty="0" err="1"/>
              <a:t>mapeamento</a:t>
            </a:r>
            <a:r>
              <a:rPr lang="es-ES_tradnl" sz="2800" b="1" cap="all" dirty="0"/>
              <a:t> das </a:t>
            </a:r>
            <a:r>
              <a:rPr lang="es-ES_tradnl" sz="2800" b="1" cap="all" dirty="0" err="1"/>
              <a:t>ações</a:t>
            </a:r>
            <a:r>
              <a:rPr lang="es-ES_tradnl" sz="2800" b="1" cap="all" dirty="0"/>
              <a:t> das universidades e </a:t>
            </a:r>
            <a:r>
              <a:rPr lang="es-ES_tradnl" sz="2800" b="1" cap="all" dirty="0" err="1"/>
              <a:t>iep-membros</a:t>
            </a:r>
            <a:r>
              <a:rPr lang="es-ES_tradnl" sz="2800" b="1" cap="all" dirty="0"/>
              <a:t> </a:t>
            </a:r>
            <a:r>
              <a:rPr lang="es-ES_tradnl" sz="2800" b="1" cap="all" dirty="0" err="1"/>
              <a:t>incluindo</a:t>
            </a:r>
            <a:r>
              <a:rPr lang="es-ES_tradnl" sz="2800" b="1" cap="all" dirty="0"/>
              <a:t> </a:t>
            </a:r>
            <a:r>
              <a:rPr lang="es-ES_tradnl" sz="2800" b="1" cap="all" dirty="0" err="1"/>
              <a:t>novos</a:t>
            </a:r>
            <a:r>
              <a:rPr lang="es-ES_tradnl" sz="2800" b="1" cap="all" dirty="0"/>
              <a:t> </a:t>
            </a:r>
            <a:r>
              <a:rPr lang="es-ES_tradnl" sz="2800" b="1" cap="all" dirty="0" err="1"/>
              <a:t>membros</a:t>
            </a:r>
            <a:r>
              <a:rPr lang="es-ES_tradnl" sz="2800" b="1" cap="all" dirty="0"/>
              <a:t> a cada </a:t>
            </a:r>
            <a:r>
              <a:rPr lang="es-ES_tradnl" sz="2800" b="1" cap="all" dirty="0" smtClean="0"/>
              <a:t>ano, junto a </a:t>
            </a:r>
            <a:r>
              <a:rPr lang="es-ES_tradnl" sz="2800" b="1" cap="all" dirty="0" err="1" smtClean="0"/>
              <a:t>bireme</a:t>
            </a:r>
            <a:r>
              <a:rPr lang="es-ES_tradnl" sz="2800" b="1" cap="all" dirty="0" smtClean="0"/>
              <a:t>/opas, criando </a:t>
            </a:r>
            <a:r>
              <a:rPr lang="es-ES_tradnl" sz="2800" b="1" cap="all" dirty="0" err="1" smtClean="0"/>
              <a:t>networks</a:t>
            </a:r>
            <a:r>
              <a:rPr lang="es-ES_tradnl" sz="2800" b="1" cap="all" dirty="0" smtClean="0"/>
              <a:t> por </a:t>
            </a:r>
            <a:r>
              <a:rPr lang="es-ES_tradnl" sz="2800" b="1" cap="all" dirty="0" err="1" smtClean="0"/>
              <a:t>linhas</a:t>
            </a:r>
            <a:r>
              <a:rPr lang="es-ES_tradnl" sz="2800" b="1" cap="all" dirty="0" smtClean="0"/>
              <a:t> de pesquisa.</a:t>
            </a:r>
            <a:endParaRPr lang="es-ES_tradnl" sz="2800" b="1" cap="all" dirty="0"/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_tradnl" sz="2800" b="1" dirty="0" smtClean="0"/>
              <a:t>CAPACITAÇÃO EM METODOLOGIA DE PESQUISA DOS GRUPOS DE PESQUISA.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2800" b="1" dirty="0"/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/>
              <a:t>PARTICIPAR NA CONSTRUÇÃO </a:t>
            </a:r>
            <a:r>
              <a:rPr lang="en-US" sz="2800" b="1" dirty="0" smtClean="0"/>
              <a:t>FUTURA </a:t>
            </a:r>
            <a:r>
              <a:rPr lang="en-US" sz="2800" b="1" dirty="0" smtClean="0"/>
              <a:t>DE CONSÓRCIO </a:t>
            </a:r>
            <a:r>
              <a:rPr lang="en-US" sz="2800" b="1" dirty="0"/>
              <a:t>ACADEMICO LATINO AMERICANO E </a:t>
            </a:r>
            <a:r>
              <a:rPr lang="en-US" sz="2800" b="1" dirty="0" smtClean="0"/>
              <a:t>PANAMERICANO.</a:t>
            </a:r>
          </a:p>
          <a:p>
            <a:pPr algn="just"/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36695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D:\Users\daniel.amado\Google Drive\Ms\PICS\Monitoramento\E-SUS\2016_atend_2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53522"/>
            <a:ext cx="6375400" cy="588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438539" y="4605814"/>
            <a:ext cx="558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USP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040706" y="4605814"/>
            <a:ext cx="984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UNIFESP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444208" y="32639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UNIVASF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515710" y="4292084"/>
            <a:ext cx="63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UFRJ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452320" y="2204864"/>
            <a:ext cx="56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UPE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740352" y="1844824"/>
            <a:ext cx="71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UFRN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25773" y="4581128"/>
            <a:ext cx="66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UAM</a:t>
            </a:r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868781" y="178700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UFC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292509" y="53444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UFSC</a:t>
            </a:r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>
            <a:off x="8335481" y="3263900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UNEB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7040706" y="5307331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UNISUL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7325212" y="4292084"/>
            <a:ext cx="544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UFF 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7609694" y="3275692"/>
            <a:ext cx="69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UFBA</a:t>
            </a:r>
            <a:endParaRPr lang="es-ES" dirty="0"/>
          </a:p>
        </p:txBody>
      </p:sp>
      <p:sp>
        <p:nvSpPr>
          <p:cNvPr id="20" name="Rectángulo 19"/>
          <p:cNvSpPr/>
          <p:nvPr/>
        </p:nvSpPr>
        <p:spPr>
          <a:xfrm>
            <a:off x="6732240" y="2180193"/>
            <a:ext cx="670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UFPE</a:t>
            </a:r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>
            <a:off x="7973893" y="5900103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UNISC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7921438" y="4292084"/>
            <a:ext cx="69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EEAN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6614298" y="3922752"/>
            <a:ext cx="710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UFOP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8042070" y="2204864"/>
            <a:ext cx="1210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FIOCRUZ </a:t>
            </a:r>
            <a:endParaRPr lang="es-ES" dirty="0"/>
          </a:p>
        </p:txBody>
      </p:sp>
      <p:sp>
        <p:nvSpPr>
          <p:cNvPr id="26" name="Rectángulo 25"/>
          <p:cNvSpPr/>
          <p:nvPr/>
        </p:nvSpPr>
        <p:spPr>
          <a:xfrm>
            <a:off x="7804874" y="4901098"/>
            <a:ext cx="1015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/>
              <a:t>BIREME</a:t>
            </a:r>
            <a:endParaRPr lang="es-ES" sz="2000" b="1" dirty="0"/>
          </a:p>
        </p:txBody>
      </p:sp>
      <p:sp>
        <p:nvSpPr>
          <p:cNvPr id="27" name="Rectángulo 26"/>
          <p:cNvSpPr/>
          <p:nvPr/>
        </p:nvSpPr>
        <p:spPr>
          <a:xfrm>
            <a:off x="7534606" y="3923764"/>
            <a:ext cx="781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UFMG</a:t>
            </a:r>
            <a:endParaRPr lang="es-ES" dirty="0"/>
          </a:p>
        </p:txBody>
      </p:sp>
      <p:sp>
        <p:nvSpPr>
          <p:cNvPr id="28" name="Rectángulo 27"/>
          <p:cNvSpPr/>
          <p:nvPr/>
        </p:nvSpPr>
        <p:spPr>
          <a:xfrm>
            <a:off x="-1" y="0"/>
            <a:ext cx="9058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CONSÓRCIO </a:t>
            </a:r>
            <a:r>
              <a:rPr lang="es-ES" sz="2800" b="1" dirty="0"/>
              <a:t>ACADEMICO BRASILEIRO </a:t>
            </a:r>
            <a:r>
              <a:rPr lang="es-ES" sz="2800" b="1" dirty="0" smtClean="0"/>
              <a:t>DE </a:t>
            </a:r>
          </a:p>
          <a:p>
            <a:r>
              <a:rPr lang="es-ES" sz="2800" b="1" dirty="0" smtClean="0"/>
              <a:t>SAÚDE </a:t>
            </a:r>
            <a:r>
              <a:rPr lang="es-ES" sz="2800" b="1" dirty="0"/>
              <a:t>INTEGRATIVA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56549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3500"/>
            <a:ext cx="9112250" cy="1143000"/>
          </a:xfrm>
        </p:spPr>
        <p:txBody>
          <a:bodyPr/>
          <a:lstStyle/>
          <a:p>
            <a:r>
              <a:rPr lang="es-ES" dirty="0" err="1" smtClean="0"/>
              <a:t>Outras</a:t>
            </a:r>
            <a:r>
              <a:rPr lang="es-ES" dirty="0" smtClean="0"/>
              <a:t> </a:t>
            </a:r>
            <a:r>
              <a:rPr lang="es-ES" dirty="0" err="1" smtClean="0"/>
              <a:t>ações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79375" y="1240299"/>
            <a:ext cx="90328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Proposta </a:t>
            </a:r>
            <a:r>
              <a:rPr lang="pt-BR" sz="2000" dirty="0"/>
              <a:t>no </a:t>
            </a:r>
            <a:r>
              <a:rPr lang="pt-BR" sz="2000" dirty="0" smtClean="0"/>
              <a:t>Congresso </a:t>
            </a:r>
            <a:r>
              <a:rPr lang="pt-BR" sz="2000" dirty="0"/>
              <a:t>internacional </a:t>
            </a:r>
            <a:r>
              <a:rPr lang="pt-BR" sz="2000" dirty="0" smtClean="0"/>
              <a:t>no Rio </a:t>
            </a:r>
            <a:r>
              <a:rPr lang="pt-BR" sz="2000" dirty="0" smtClean="0"/>
              <a:t>(março 2018) </a:t>
            </a:r>
            <a:r>
              <a:rPr lang="pt-BR" sz="2000" dirty="0" smtClean="0"/>
              <a:t>do I </a:t>
            </a:r>
            <a:r>
              <a:rPr lang="pt-BR" sz="2000" dirty="0"/>
              <a:t>Encontro do Consórcio com curso de capacitação em </a:t>
            </a:r>
            <a:r>
              <a:rPr lang="pt-BR" sz="2000" dirty="0" smtClean="0"/>
              <a:t>metodologias em PICS. </a:t>
            </a:r>
            <a:endParaRPr lang="pt-BR" sz="2000" dirty="0"/>
          </a:p>
          <a:p>
            <a:endParaRPr lang="es-ES_tradnl" sz="2000" dirty="0"/>
          </a:p>
          <a:p>
            <a:r>
              <a:rPr lang="pt-BR" sz="2000" dirty="0" smtClean="0"/>
              <a:t>Estudar </a:t>
            </a:r>
            <a:r>
              <a:rPr lang="pt-BR" sz="2000" dirty="0"/>
              <a:t>outras PICS que não estão na PNPIC. </a:t>
            </a:r>
            <a:endParaRPr lang="pt-BR" sz="2000" dirty="0" smtClean="0"/>
          </a:p>
          <a:p>
            <a:endParaRPr lang="es-ES_tradnl" sz="2000" dirty="0"/>
          </a:p>
          <a:p>
            <a:r>
              <a:rPr lang="pt-BR" sz="2000" dirty="0"/>
              <a:t>Pesquisar o ensino de PICS. </a:t>
            </a:r>
            <a:endParaRPr lang="pt-BR" sz="2000" dirty="0" smtClean="0"/>
          </a:p>
          <a:p>
            <a:endParaRPr lang="es-ES_tradnl" sz="2000" dirty="0"/>
          </a:p>
          <a:p>
            <a:r>
              <a:rPr lang="pt-BR" sz="2000" dirty="0" smtClean="0"/>
              <a:t>Mapeamento </a:t>
            </a:r>
            <a:r>
              <a:rPr lang="pt-BR" sz="2000" dirty="0"/>
              <a:t>de </a:t>
            </a:r>
            <a:r>
              <a:rPr lang="pt-BR" sz="2000" dirty="0" smtClean="0"/>
              <a:t>revistas científicas  </a:t>
            </a:r>
            <a:r>
              <a:rPr lang="pt-BR" sz="2000" dirty="0"/>
              <a:t>da área. </a:t>
            </a:r>
            <a:endParaRPr lang="pt-BR" sz="2000" dirty="0" smtClean="0"/>
          </a:p>
          <a:p>
            <a:endParaRPr lang="es-ES_tradnl" sz="2000" dirty="0"/>
          </a:p>
          <a:p>
            <a:r>
              <a:rPr lang="pt-BR" sz="2000" dirty="0" smtClean="0"/>
              <a:t>Pesquisar a </a:t>
            </a:r>
            <a:r>
              <a:rPr lang="pt-BR" sz="2000" dirty="0"/>
              <a:t>epistemologia </a:t>
            </a:r>
            <a:r>
              <a:rPr lang="pt-BR" sz="2000" dirty="0" smtClean="0"/>
              <a:t>do </a:t>
            </a:r>
            <a:r>
              <a:rPr lang="pt-BR" sz="2000" dirty="0"/>
              <a:t>campo das </a:t>
            </a:r>
            <a:r>
              <a:rPr lang="pt-BR" sz="2000" dirty="0" smtClean="0"/>
              <a:t>PICS.</a:t>
            </a:r>
          </a:p>
          <a:p>
            <a:endParaRPr lang="es-ES_tradnl" sz="2000" dirty="0"/>
          </a:p>
          <a:p>
            <a:r>
              <a:rPr lang="pt-BR" sz="2000" dirty="0"/>
              <a:t>Prestar consultoria na área de pesquisa </a:t>
            </a:r>
            <a:r>
              <a:rPr lang="pt-BR" sz="2000" dirty="0" smtClean="0"/>
              <a:t>para </a:t>
            </a:r>
            <a:r>
              <a:rPr lang="pt-BR" sz="2000" dirty="0"/>
              <a:t>outros pesquisadores da </a:t>
            </a:r>
            <a:r>
              <a:rPr lang="pt-BR" sz="2000" dirty="0" smtClean="0"/>
              <a:t>área.</a:t>
            </a:r>
          </a:p>
          <a:p>
            <a:endParaRPr lang="es-ES_tradnl" sz="2000" dirty="0"/>
          </a:p>
          <a:p>
            <a:r>
              <a:rPr lang="pt-BR" sz="2000" dirty="0"/>
              <a:t>Investigação sobre os tipos de </a:t>
            </a:r>
            <a:r>
              <a:rPr lang="pt-BR" sz="2000" dirty="0" smtClean="0"/>
              <a:t>trabalhos científicos </a:t>
            </a:r>
            <a:r>
              <a:rPr lang="pt-BR" sz="2000" dirty="0"/>
              <a:t>que são aceitos e publicados e sobre os que não </a:t>
            </a:r>
            <a:r>
              <a:rPr lang="pt-BR" sz="2000" dirty="0" smtClean="0"/>
              <a:t>são aceitos. 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08877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onsorcio academico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5" y="111125"/>
            <a:ext cx="8128000" cy="6096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47625" y="6302375"/>
            <a:ext cx="932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Grupo Fundador do </a:t>
            </a:r>
            <a:r>
              <a:rPr lang="es-ES" dirty="0" err="1" smtClean="0"/>
              <a:t>Consórcio</a:t>
            </a:r>
            <a:r>
              <a:rPr lang="es-ES" dirty="0" smtClean="0"/>
              <a:t> </a:t>
            </a:r>
            <a:r>
              <a:rPr lang="es-ES" dirty="0" err="1" smtClean="0"/>
              <a:t>Academico</a:t>
            </a:r>
            <a:r>
              <a:rPr lang="es-ES" dirty="0" smtClean="0"/>
              <a:t> Brasileiro de </a:t>
            </a:r>
            <a:r>
              <a:rPr lang="es-ES" dirty="0" err="1" smtClean="0"/>
              <a:t>Saude</a:t>
            </a:r>
            <a:r>
              <a:rPr lang="es-ES" dirty="0" smtClean="0"/>
              <a:t> Integrativa , 14 de </a:t>
            </a:r>
            <a:r>
              <a:rPr lang="es-ES" dirty="0" err="1" smtClean="0"/>
              <a:t>outubro</a:t>
            </a:r>
            <a:r>
              <a:rPr lang="es-ES" dirty="0" smtClean="0"/>
              <a:t> de 2017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4872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2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3"/>
          <p:cNvSpPr txBox="1">
            <a:spLocks/>
          </p:cNvSpPr>
          <p:nvPr/>
        </p:nvSpPr>
        <p:spPr bwMode="auto">
          <a:xfrm>
            <a:off x="35990" y="116632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en-US" sz="2000" i="1" dirty="0" smtClean="0">
                <a:solidFill>
                  <a:srgbClr val="FFFFFF"/>
                </a:solidFill>
                <a:latin typeface="+mj-lt"/>
              </a:rPr>
              <a:t>Ricardo </a:t>
            </a:r>
            <a:r>
              <a:rPr lang="en-US" sz="2000" i="1" dirty="0" err="1" smtClean="0">
                <a:solidFill>
                  <a:srgbClr val="FFFFFF"/>
                </a:solidFill>
                <a:latin typeface="+mj-lt"/>
              </a:rPr>
              <a:t>Ghelman</a:t>
            </a:r>
            <a:r>
              <a:rPr lang="en-US" sz="2000" i="1" dirty="0" smtClean="0">
                <a:solidFill>
                  <a:srgbClr val="FFFFFF"/>
                </a:solidFill>
                <a:latin typeface="+mj-lt"/>
              </a:rPr>
              <a:t>, MD, PhD</a:t>
            </a:r>
            <a:endParaRPr lang="en-US" sz="2000" dirty="0" smtClean="0">
              <a:solidFill>
                <a:srgbClr val="FFFFFF"/>
              </a:solidFill>
              <a:latin typeface="+mj-lt"/>
            </a:endParaRPr>
          </a:p>
          <a:p>
            <a:pPr marL="0" indent="0" algn="just">
              <a:buFontTx/>
              <a:buNone/>
              <a:defRPr/>
            </a:pP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Pediatrician, Pediatric Oncologist, Master and ex-Professor of Morphology, PhD with pre-clinical study with medicinal plant, concluding post doctoral thesis in Neurosciences (clinical trial on chronic pain with a </a:t>
            </a:r>
            <a:r>
              <a:rPr lang="en-US" sz="2000" dirty="0" err="1" smtClean="0">
                <a:solidFill>
                  <a:srgbClr val="FFFFFF"/>
                </a:solidFill>
                <a:latin typeface="+mj-lt"/>
              </a:rPr>
              <a:t>anthroposophic</a:t>
            </a:r>
            <a:r>
              <a:rPr lang="en-US" sz="2000" dirty="0" smtClean="0">
                <a:solidFill>
                  <a:srgbClr val="FFFFFF"/>
                </a:solidFill>
                <a:latin typeface="+mj-lt"/>
              </a:rPr>
              <a:t> multimodal approach). Scientific coordinator of a Program of Integrative Pediatrics of University of São Paulo.</a:t>
            </a:r>
          </a:p>
          <a:p>
            <a:pPr marL="0" indent="0" algn="just">
              <a:buFontTx/>
              <a:buNone/>
              <a:defRPr/>
            </a:pPr>
            <a:endParaRPr lang="en-US" sz="2000" dirty="0" smtClean="0">
              <a:solidFill>
                <a:srgbClr val="FFFFFF"/>
              </a:solidFill>
              <a:latin typeface="+mj-lt"/>
            </a:endParaRPr>
          </a:p>
          <a:p>
            <a:pPr marL="0" indent="0" algn="just">
              <a:buNone/>
              <a:defRPr/>
            </a:pPr>
            <a:r>
              <a:rPr lang="es-ES" sz="2000" dirty="0">
                <a:latin typeface="+mj-lt"/>
              </a:rPr>
              <a:t>r</a:t>
            </a:r>
            <a:r>
              <a:rPr lang="pt-BR" sz="2000" dirty="0">
                <a:latin typeface="+mj-lt"/>
              </a:rPr>
              <a:t>ic.ghelman@gmail.com</a:t>
            </a:r>
          </a:p>
          <a:p>
            <a:pPr marL="0" indent="0" algn="just">
              <a:buFontTx/>
              <a:buNone/>
              <a:defRPr/>
            </a:pPr>
            <a:endParaRPr lang="en-US" sz="2000" dirty="0" smtClean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483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783916" y="274638"/>
            <a:ext cx="3902884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800" dirty="0" smtClean="0"/>
              <a:t>BACKGROUND</a:t>
            </a:r>
            <a:endParaRPr lang="es-E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708920"/>
            <a:ext cx="89863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INSPIRED BY </a:t>
            </a:r>
          </a:p>
          <a:p>
            <a:r>
              <a:rPr lang="pt-BR" dirty="0" smtClean="0"/>
              <a:t>NORTH AMERICAN CONSORTIUM OF INTEGRATIVE MEDICINE AND HEALTH</a:t>
            </a:r>
          </a:p>
          <a:p>
            <a:r>
              <a:rPr lang="pt-BR" dirty="0" smtClean="0"/>
              <a:t>NATIONAL CENTER OF COMPLEMENTARY AND INTEGRATIVE HEALTH</a:t>
            </a:r>
          </a:p>
          <a:p>
            <a:endParaRPr lang="pt-BR" dirty="0"/>
          </a:p>
          <a:p>
            <a:r>
              <a:rPr lang="pt-BR" dirty="0" smtClean="0"/>
              <a:t>DESIRE OF INTEGRATE BRAZILIAN UNIVERSITIES IN THE FIELD OF RESEARCH</a:t>
            </a:r>
          </a:p>
          <a:p>
            <a:r>
              <a:rPr lang="pt-BR" dirty="0" smtClean="0"/>
              <a:t>AND IN THE FUTURE EXPAND TO PANAMERICA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619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916" y="1571308"/>
            <a:ext cx="8710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ESTRATÉGIA DE PESQUISA DO </a:t>
            </a:r>
          </a:p>
          <a:p>
            <a:pPr algn="ctr"/>
            <a:r>
              <a:rPr lang="en-US" sz="2400" dirty="0" smtClean="0"/>
              <a:t>CENTRO NACIONALDE SAÚDE INTEGRATIVA E COMPLEMENTAR</a:t>
            </a:r>
          </a:p>
          <a:p>
            <a:pPr algn="ctr"/>
            <a:r>
              <a:rPr lang="en-US" sz="2400" dirty="0" smtClean="0"/>
              <a:t> NCCIH’s </a:t>
            </a:r>
            <a:r>
              <a:rPr lang="en-US" sz="2400" dirty="0"/>
              <a:t>Research Strategy</a:t>
            </a:r>
            <a:endParaRPr 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211916" y="314096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000" dirty="0" smtClean="0"/>
              <a:t>MISSÃO</a:t>
            </a:r>
            <a:endParaRPr lang="nl-NL" sz="2000" dirty="0"/>
          </a:p>
          <a:p>
            <a:r>
              <a:rPr lang="en-US" sz="2000" dirty="0" smtClean="0"/>
              <a:t>DEFINIR, ATRAVES DE INVESTIGAÇÃO CIENTÍFICA RIGOROSA, A UTILIDADE E SEGURANÇA DAS INTERVENÇÕES DAS PICS E SEU PAPEL  NA MELHORIA NA SAUDE E NO CUIDADO DA SAUDE. </a:t>
            </a:r>
          </a:p>
        </p:txBody>
      </p:sp>
      <p:pic>
        <p:nvPicPr>
          <p:cNvPr id="6" name="Imagen 4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540"/>
            <a:ext cx="4165600" cy="101600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783916" y="274638"/>
            <a:ext cx="3902884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sz="2800" dirty="0" smtClean="0"/>
              <a:t>BACKGROUND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306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NCCIH_framework_20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7948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8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range_research_ques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9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1349" y="343097"/>
            <a:ext cx="8766469" cy="6432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National Center for Complementary and Integrative Health (formerly National Center for Complementary and Alternative Medicine)</a:t>
            </a:r>
          </a:p>
          <a:p>
            <a:r>
              <a:rPr lang="en-US" sz="1400" dirty="0"/>
              <a:t>FY 2017: $130.5 million</a:t>
            </a:r>
          </a:p>
          <a:p>
            <a:r>
              <a:rPr lang="en-US" sz="1400" dirty="0"/>
              <a:t>FY 2016: $129.8 million</a:t>
            </a:r>
          </a:p>
          <a:p>
            <a:r>
              <a:rPr lang="en-US" sz="1400" dirty="0"/>
              <a:t>FY 2015: $124.1 million</a:t>
            </a:r>
          </a:p>
          <a:p>
            <a:r>
              <a:rPr lang="en-US" sz="1400" dirty="0"/>
              <a:t>FY 2014: $124.0 million</a:t>
            </a:r>
          </a:p>
          <a:p>
            <a:r>
              <a:rPr lang="en-US" dirty="0"/>
              <a:t>FY 2013: $120.7 </a:t>
            </a:r>
            <a:r>
              <a:rPr lang="en-US" dirty="0" smtClean="0"/>
              <a:t>million  </a:t>
            </a:r>
            <a:r>
              <a:rPr lang="en-US" sz="2000" dirty="0" smtClean="0"/>
              <a:t>x  2 </a:t>
            </a:r>
            <a:r>
              <a:rPr lang="en-US" sz="2000" dirty="0" err="1" smtClean="0"/>
              <a:t>milhões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reais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2013 (</a:t>
            </a:r>
            <a:r>
              <a:rPr lang="en-US" sz="2000" dirty="0" err="1" smtClean="0"/>
              <a:t>Decit</a:t>
            </a:r>
            <a:r>
              <a:rPr lang="en-US" sz="2000" dirty="0" smtClean="0"/>
              <a:t> </a:t>
            </a:r>
            <a:r>
              <a:rPr lang="en-US" sz="2000" dirty="0" err="1" smtClean="0"/>
              <a:t>CNPq</a:t>
            </a:r>
            <a:r>
              <a:rPr lang="en-US" sz="2000" dirty="0" smtClean="0"/>
              <a:t> -Brazil)</a:t>
            </a:r>
            <a:endParaRPr lang="en-US" sz="2000" dirty="0"/>
          </a:p>
          <a:p>
            <a:r>
              <a:rPr lang="en-US" sz="1400" dirty="0"/>
              <a:t>FY 2012: $128.0 million</a:t>
            </a:r>
          </a:p>
          <a:p>
            <a:r>
              <a:rPr lang="en-US" sz="1400" dirty="0"/>
              <a:t>FY 2011: $127.7 million</a:t>
            </a:r>
          </a:p>
          <a:p>
            <a:r>
              <a:rPr lang="en-US" sz="1400" dirty="0"/>
              <a:t>FY 2010: $128.8 million</a:t>
            </a:r>
          </a:p>
          <a:p>
            <a:r>
              <a:rPr lang="en-US" sz="1400" dirty="0"/>
              <a:t>FY 2009: $125.5 million</a:t>
            </a:r>
          </a:p>
          <a:p>
            <a:r>
              <a:rPr lang="en-US" sz="1400" dirty="0"/>
              <a:t>FY 2008: $121.5 million</a:t>
            </a:r>
          </a:p>
          <a:p>
            <a:r>
              <a:rPr lang="en-US" sz="1400" dirty="0"/>
              <a:t>FY 2007: $121.6 million</a:t>
            </a:r>
          </a:p>
          <a:p>
            <a:r>
              <a:rPr lang="en-US" sz="1400" dirty="0"/>
              <a:t>FY 2006: $122.7 million</a:t>
            </a:r>
          </a:p>
          <a:p>
            <a:r>
              <a:rPr lang="en-US" sz="1400" dirty="0"/>
              <a:t>FY 2005: $123.1 million</a:t>
            </a:r>
          </a:p>
          <a:p>
            <a:r>
              <a:rPr lang="en-US" sz="1400" dirty="0"/>
              <a:t>FY 2004: $117.7 million</a:t>
            </a:r>
          </a:p>
          <a:p>
            <a:r>
              <a:rPr lang="en-US" sz="1400" dirty="0"/>
              <a:t>FY 2003: $114.1 million</a:t>
            </a:r>
          </a:p>
          <a:p>
            <a:r>
              <a:rPr lang="en-US" sz="1400" dirty="0"/>
              <a:t>FY 2002: $104.6 million</a:t>
            </a:r>
          </a:p>
          <a:p>
            <a:r>
              <a:rPr lang="en-US" sz="1400" dirty="0"/>
              <a:t>FY 2001: $89.2 million</a:t>
            </a:r>
          </a:p>
          <a:p>
            <a:r>
              <a:rPr lang="en-US" sz="1400" dirty="0"/>
              <a:t>FY 2000: $68.7 million</a:t>
            </a:r>
          </a:p>
          <a:p>
            <a:r>
              <a:rPr lang="en-US" sz="1400" dirty="0"/>
              <a:t>FY 1999: $50.0 million</a:t>
            </a:r>
          </a:p>
          <a:p>
            <a:r>
              <a:rPr lang="en-US" sz="1400" dirty="0"/>
              <a:t>Office of Alternative Medicine</a:t>
            </a:r>
          </a:p>
          <a:p>
            <a:r>
              <a:rPr lang="en-US" sz="1400" dirty="0"/>
              <a:t>FY 1998: $19.5 million</a:t>
            </a:r>
          </a:p>
          <a:p>
            <a:r>
              <a:rPr lang="en-US" sz="1400" dirty="0"/>
              <a:t>FY 1997: $12.0 million</a:t>
            </a:r>
          </a:p>
          <a:p>
            <a:r>
              <a:rPr lang="en-US" sz="1400" dirty="0"/>
              <a:t>FY 1996: $7.7 million</a:t>
            </a:r>
          </a:p>
          <a:p>
            <a:r>
              <a:rPr lang="en-US" sz="1400" dirty="0"/>
              <a:t>FY 1995: $5.4 million</a:t>
            </a:r>
          </a:p>
          <a:p>
            <a:r>
              <a:rPr lang="en-US" sz="1400" dirty="0"/>
              <a:t>FY 1994: $3.4 million</a:t>
            </a:r>
          </a:p>
          <a:p>
            <a:r>
              <a:rPr lang="en-US" sz="1400" dirty="0"/>
              <a:t>FY 1993: $2.0 million</a:t>
            </a:r>
          </a:p>
          <a:p>
            <a:r>
              <a:rPr lang="en-US" sz="1400" dirty="0"/>
              <a:t>FY 1992: $2.0 million</a:t>
            </a:r>
          </a:p>
        </p:txBody>
      </p:sp>
    </p:spTree>
    <p:extLst>
      <p:ext uri="{BB962C8B-B14F-4D97-AF65-F5344CB8AC3E}">
        <p14:creationId xmlns:p14="http://schemas.microsoft.com/office/powerpoint/2010/main" val="275303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81987" cy="55181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BR" altLang="pt-BR" sz="2400" dirty="0" smtClean="0"/>
              <a:t>        Em </a:t>
            </a:r>
            <a:r>
              <a:rPr lang="pt-BR" altLang="pt-BR" sz="2400" dirty="0" smtClean="0"/>
              <a:t>2013, First grant to research in integrative practices: </a:t>
            </a:r>
            <a:endParaRPr lang="pt-BR" altLang="pt-BR" sz="2400" dirty="0" smtClean="0"/>
          </a:p>
          <a:p>
            <a:pPr algn="just">
              <a:buFont typeface="Wingdings" pitchFamily="2" charset="2"/>
              <a:buNone/>
            </a:pPr>
            <a:endParaRPr lang="pt-BR" altLang="pt-BR" sz="2400" dirty="0" smtClean="0"/>
          </a:p>
          <a:p>
            <a:pPr algn="just">
              <a:buFont typeface="Wingdings" pitchFamily="2" charset="2"/>
              <a:buNone/>
            </a:pPr>
            <a:r>
              <a:rPr lang="pt-BR" altLang="pt-BR" sz="2400" dirty="0" smtClean="0"/>
              <a:t>         Chamada MCTI/CNPq/MS - SCTIE - </a:t>
            </a:r>
            <a:r>
              <a:rPr lang="pt-BR" altLang="pt-BR" sz="2400" dirty="0" err="1" smtClean="0"/>
              <a:t>Decit</a:t>
            </a:r>
            <a:r>
              <a:rPr lang="pt-BR" altLang="pt-BR" sz="2400" dirty="0" smtClean="0"/>
              <a:t> No 07/2013 - Política Nacional de Práticas Integrativas e Complementares (PICS) no Sistema Único de Saúde - selecionar propostas para apoio financeiro ao desenvolvimento de projetos de pesquisa sobre Práticas Medicina Tradicional Chinesa/Acupuntura; Homeopatia e Plantas Medicinais e Fitoterapia; Termalismo Social e Medicina </a:t>
            </a:r>
            <a:r>
              <a:rPr lang="pt-BR" altLang="pt-BR" sz="2400" dirty="0" err="1" smtClean="0"/>
              <a:t>Antroposófica</a:t>
            </a:r>
            <a:r>
              <a:rPr lang="pt-BR" altLang="pt-BR" sz="2400" dirty="0" smtClean="0"/>
              <a:t>, em conformidade com a Política Nacional de Práticas Integrativas e Complementares (PNPIC) no SUS.</a:t>
            </a:r>
          </a:p>
          <a:p>
            <a:pPr algn="just">
              <a:buFont typeface="Wingdings" pitchFamily="2" charset="2"/>
              <a:buNone/>
            </a:pPr>
            <a:endParaRPr lang="pt-BR" altLang="pt-BR" sz="2400" dirty="0" smtClean="0"/>
          </a:p>
          <a:p>
            <a:pPr algn="just">
              <a:buFont typeface="Wingdings" pitchFamily="2" charset="2"/>
              <a:buNone/>
            </a:pPr>
            <a:r>
              <a:rPr lang="pt-BR" altLang="pt-BR" sz="2400" dirty="0" smtClean="0"/>
              <a:t>27 projetos aprovados</a:t>
            </a:r>
          </a:p>
          <a:p>
            <a:pPr algn="just">
              <a:buFont typeface="Consolas" pitchFamily="49" charset="0"/>
              <a:buAutoNum type="arabicPeriod"/>
            </a:pPr>
            <a:endParaRPr lang="en-US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332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88758"/>
            <a:ext cx="8921353" cy="1143000"/>
          </a:xfrm>
        </p:spPr>
        <p:txBody>
          <a:bodyPr>
            <a:noAutofit/>
          </a:bodyPr>
          <a:lstStyle/>
          <a:p>
            <a:r>
              <a:rPr lang="es-ES" sz="3200" b="1" dirty="0"/>
              <a:t>CONSORCIO ACADEMICO BRASILEIRO DE</a:t>
            </a:r>
            <a:br>
              <a:rPr lang="es-ES" sz="3200" b="1" dirty="0"/>
            </a:br>
            <a:r>
              <a:rPr lang="es-ES" sz="3200" b="1" dirty="0"/>
              <a:t> SAÚDE INTEGRATIVA</a:t>
            </a:r>
            <a:br>
              <a:rPr lang="es-ES" sz="3200" b="1" dirty="0"/>
            </a:b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862" y="1293718"/>
            <a:ext cx="8487663" cy="5564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dirty="0"/>
              <a:t>14 de </a:t>
            </a:r>
            <a:r>
              <a:rPr lang="es-ES" dirty="0" err="1"/>
              <a:t>outubro</a:t>
            </a:r>
            <a:r>
              <a:rPr lang="es-ES" dirty="0"/>
              <a:t> de </a:t>
            </a:r>
            <a:r>
              <a:rPr lang="es-ES" dirty="0" smtClean="0"/>
              <a:t>2016</a:t>
            </a:r>
          </a:p>
          <a:p>
            <a:pPr marL="0" indent="0">
              <a:buNone/>
            </a:pPr>
            <a:r>
              <a:rPr lang="es-ES" dirty="0" err="1" smtClean="0"/>
              <a:t>Reunião</a:t>
            </a:r>
            <a:r>
              <a:rPr lang="es-ES" dirty="0" smtClean="0"/>
              <a:t> de </a:t>
            </a:r>
            <a:r>
              <a:rPr lang="es-ES" dirty="0" err="1"/>
              <a:t>C</a:t>
            </a:r>
            <a:r>
              <a:rPr lang="es-ES" dirty="0" err="1" smtClean="0"/>
              <a:t>riação</a:t>
            </a:r>
            <a:r>
              <a:rPr lang="es-ES" dirty="0" smtClean="0"/>
              <a:t> do Consorcio </a:t>
            </a:r>
            <a:r>
              <a:rPr lang="mr-IN" dirty="0" smtClean="0"/>
              <a:t>–</a:t>
            </a:r>
            <a:r>
              <a:rPr lang="es-ES" dirty="0" smtClean="0"/>
              <a:t> I CONGREPICS, Natal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GRUPO </a:t>
            </a:r>
            <a:r>
              <a:rPr lang="es-ES" dirty="0" smtClean="0"/>
              <a:t>FUNDADOR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25 PESQUISADORES </a:t>
            </a:r>
            <a:r>
              <a:rPr lang="es-ES" dirty="0"/>
              <a:t>DE </a:t>
            </a:r>
            <a:r>
              <a:rPr lang="es-ES" dirty="0" smtClean="0"/>
              <a:t>19 UNIVERSIDADES</a:t>
            </a:r>
          </a:p>
          <a:p>
            <a:pPr marL="0" indent="0">
              <a:buNone/>
            </a:pPr>
            <a:r>
              <a:rPr lang="es-ES" dirty="0" smtClean="0"/>
              <a:t>ANCORADOS NO PORTAL DA BIREME / OPAS</a:t>
            </a:r>
          </a:p>
          <a:p>
            <a:pPr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25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88758"/>
            <a:ext cx="8921353" cy="1143000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GRUPO FUNDADOR DO </a:t>
            </a:r>
            <a:br>
              <a:rPr lang="es-ES" sz="2400" b="1" dirty="0" smtClean="0"/>
            </a:br>
            <a:r>
              <a:rPr lang="es-ES" sz="2400" b="1" dirty="0" smtClean="0"/>
              <a:t>CONSÓRCIO ACADEMICO DE</a:t>
            </a:r>
            <a:br>
              <a:rPr lang="es-ES" sz="2400" b="1" dirty="0" smtClean="0"/>
            </a:br>
            <a:r>
              <a:rPr lang="es-ES" sz="2400" b="1" dirty="0" smtClean="0"/>
              <a:t> SAÚDE INTEGRATIVA  </a:t>
            </a:r>
            <a:endParaRPr lang="es-ES" sz="2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268760"/>
            <a:ext cx="8964488" cy="551723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USP </a:t>
            </a:r>
            <a:r>
              <a:rPr lang="mr-IN" sz="2400" dirty="0" smtClean="0">
                <a:latin typeface="+mj-lt"/>
              </a:rPr>
              <a:t>– </a:t>
            </a:r>
            <a:r>
              <a:rPr lang="es-ES" sz="2400" dirty="0" smtClean="0">
                <a:latin typeface="+mj-lt"/>
              </a:rPr>
              <a:t>São </a:t>
            </a:r>
            <a:r>
              <a:rPr lang="es-ES" sz="2400" dirty="0">
                <a:latin typeface="+mj-lt"/>
              </a:rPr>
              <a:t>Paulo/SP </a:t>
            </a:r>
            <a:r>
              <a:rPr lang="es-ES" sz="2400" dirty="0" smtClean="0">
                <a:latin typeface="+mj-lt"/>
              </a:rPr>
              <a:t>(Ricardo </a:t>
            </a:r>
            <a:r>
              <a:rPr lang="es-ES" sz="2400" dirty="0" err="1" smtClean="0">
                <a:latin typeface="+mj-lt"/>
              </a:rPr>
              <a:t>Ghelman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UFSC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Florianópolis/SC (Charles </a:t>
            </a:r>
            <a:r>
              <a:rPr lang="es-ES" sz="2400" dirty="0" err="1" smtClean="0">
                <a:latin typeface="+mj-lt"/>
              </a:rPr>
              <a:t>Tesser</a:t>
            </a:r>
            <a:r>
              <a:rPr lang="es-ES" sz="2400" dirty="0" smtClean="0">
                <a:latin typeface="+mj-lt"/>
              </a:rPr>
              <a:t>, Fernando </a:t>
            </a:r>
            <a:r>
              <a:rPr lang="es-ES" sz="2400" dirty="0" err="1" smtClean="0">
                <a:latin typeface="+mj-lt"/>
              </a:rPr>
              <a:t>Hellmann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UNIVASF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Petrolina</a:t>
            </a:r>
            <a:r>
              <a:rPr lang="es-ES" sz="2400" dirty="0" smtClean="0">
                <a:latin typeface="+mj-lt"/>
              </a:rPr>
              <a:t>/PE (Alexandre F Barreto)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UFRN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Natal/RN (Ana Tania </a:t>
            </a:r>
            <a:r>
              <a:rPr lang="es-ES" sz="2400" dirty="0" err="1" smtClean="0">
                <a:latin typeface="+mj-lt"/>
              </a:rPr>
              <a:t>Sampaio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UNEB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Juazeiro</a:t>
            </a:r>
            <a:r>
              <a:rPr lang="es-ES" sz="2400" dirty="0" smtClean="0">
                <a:latin typeface="+mj-lt"/>
              </a:rPr>
              <a:t>/BA (João </a:t>
            </a:r>
            <a:r>
              <a:rPr lang="es-ES" sz="2400" dirty="0" err="1" smtClean="0">
                <a:latin typeface="+mj-lt"/>
              </a:rPr>
              <a:t>Jose</a:t>
            </a:r>
            <a:r>
              <a:rPr lang="es-ES" sz="2400" dirty="0" smtClean="0">
                <a:latin typeface="+mj-lt"/>
              </a:rPr>
              <a:t> de Santana Borges)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UFF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Niteroi</a:t>
            </a:r>
            <a:r>
              <a:rPr lang="es-ES" sz="2400" dirty="0" smtClean="0">
                <a:latin typeface="+mj-lt"/>
              </a:rPr>
              <a:t>/RJ (</a:t>
            </a:r>
            <a:r>
              <a:rPr lang="es-ES" sz="2400" dirty="0" err="1" smtClean="0">
                <a:latin typeface="+mj-lt"/>
              </a:rPr>
              <a:t>Marilene</a:t>
            </a:r>
            <a:r>
              <a:rPr lang="es-ES" sz="2400" dirty="0" smtClean="0">
                <a:latin typeface="+mj-lt"/>
              </a:rPr>
              <a:t> M </a:t>
            </a:r>
            <a:r>
              <a:rPr lang="es-ES" sz="2400" dirty="0" err="1" smtClean="0">
                <a:latin typeface="+mj-lt"/>
              </a:rPr>
              <a:t>Nascimento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UNISUL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Pachoça</a:t>
            </a:r>
            <a:r>
              <a:rPr lang="es-ES" sz="2400" dirty="0" smtClean="0">
                <a:latin typeface="+mj-lt"/>
              </a:rPr>
              <a:t>/SC (Daniel Mauricio de Oliveira </a:t>
            </a:r>
            <a:r>
              <a:rPr lang="es-ES" sz="2400" dirty="0" err="1" smtClean="0">
                <a:latin typeface="+mj-lt"/>
              </a:rPr>
              <a:t>Rodrigues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UFPE - Recife/PE (</a:t>
            </a:r>
            <a:r>
              <a:rPr lang="es-ES" sz="2400" dirty="0" err="1" smtClean="0">
                <a:latin typeface="+mj-lt"/>
              </a:rPr>
              <a:t>Rogelia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Herculano</a:t>
            </a:r>
            <a:r>
              <a:rPr lang="es-ES" sz="2400" dirty="0" smtClean="0">
                <a:latin typeface="+mj-lt"/>
              </a:rPr>
              <a:t>, René Duarte </a:t>
            </a:r>
            <a:r>
              <a:rPr lang="es-ES" sz="2400" dirty="0" err="1" smtClean="0">
                <a:latin typeface="+mj-lt"/>
              </a:rPr>
              <a:t>Martins</a:t>
            </a:r>
            <a:r>
              <a:rPr lang="es-ES" sz="2400" dirty="0" smtClean="0">
                <a:latin typeface="+mj-lt"/>
              </a:rPr>
              <a:t>, </a:t>
            </a:r>
            <a:r>
              <a:rPr lang="es-ES" sz="2400" dirty="0" err="1" smtClean="0">
                <a:latin typeface="+mj-lt"/>
              </a:rPr>
              <a:t>Sueli</a:t>
            </a:r>
            <a:r>
              <a:rPr lang="es-ES" sz="2400" dirty="0" smtClean="0">
                <a:latin typeface="+mj-lt"/>
              </a:rPr>
              <a:t> Moreno </a:t>
            </a:r>
            <a:r>
              <a:rPr lang="es-ES" sz="2400" dirty="0" err="1" smtClean="0">
                <a:latin typeface="+mj-lt"/>
              </a:rPr>
              <a:t>Senna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UNISC </a:t>
            </a:r>
            <a:r>
              <a:rPr lang="mr-IN" sz="2400" dirty="0" smtClean="0">
                <a:latin typeface="+mj-lt"/>
              </a:rPr>
              <a:t>–</a:t>
            </a:r>
            <a:r>
              <a:rPr lang="es-ES" sz="2400" dirty="0" smtClean="0">
                <a:latin typeface="+mj-lt"/>
              </a:rPr>
              <a:t> Santa Cruz do Sul/RS (</a:t>
            </a:r>
            <a:r>
              <a:rPr lang="es-ES" sz="2400" dirty="0" err="1" smtClean="0">
                <a:latin typeface="+mj-lt"/>
              </a:rPr>
              <a:t>Lisani</a:t>
            </a:r>
            <a:r>
              <a:rPr lang="es-ES" sz="2400" dirty="0" smtClean="0">
                <a:latin typeface="+mj-lt"/>
              </a:rPr>
              <a:t> Müller </a:t>
            </a:r>
            <a:r>
              <a:rPr lang="es-ES" sz="2400" dirty="0" err="1" smtClean="0">
                <a:latin typeface="+mj-lt"/>
              </a:rPr>
              <a:t>Morsch</a:t>
            </a:r>
            <a:r>
              <a:rPr lang="es-ES" sz="2400" dirty="0" smtClean="0">
                <a:latin typeface="+mj-l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s-ES" sz="2400" dirty="0">
                <a:latin typeface="+mj-lt"/>
              </a:rPr>
              <a:t>UAM- São Paulo/SP (</a:t>
            </a:r>
            <a:r>
              <a:rPr lang="es-ES" sz="2400" dirty="0" err="1">
                <a:latin typeface="+mj-lt"/>
              </a:rPr>
              <a:t>Caio</a:t>
            </a:r>
            <a:r>
              <a:rPr lang="es-ES" sz="2400" dirty="0">
                <a:latin typeface="+mj-lt"/>
              </a:rPr>
              <a:t> Fabio </a:t>
            </a:r>
            <a:r>
              <a:rPr lang="es-ES" sz="2400" dirty="0" err="1">
                <a:latin typeface="+mj-lt"/>
              </a:rPr>
              <a:t>Portella</a:t>
            </a:r>
            <a:r>
              <a:rPr lang="es-ES" sz="2400" dirty="0">
                <a:latin typeface="+mj-lt"/>
              </a:rPr>
              <a:t>, Silvana C </a:t>
            </a:r>
            <a:r>
              <a:rPr lang="es-ES" sz="2400" dirty="0" err="1">
                <a:latin typeface="+mj-lt"/>
              </a:rPr>
              <a:t>Nagai</a:t>
            </a:r>
            <a:r>
              <a:rPr lang="es-ES" sz="2400" dirty="0" smtClean="0">
                <a:latin typeface="+mj-lt"/>
              </a:rPr>
              <a:t>)</a:t>
            </a:r>
            <a:endParaRPr lang="es-ES" sz="2400" dirty="0" smtClean="0"/>
          </a:p>
          <a:p>
            <a:pPr>
              <a:buFont typeface="+mj-lt"/>
              <a:buAutoNum type="arabicPeriod"/>
            </a:pPr>
            <a:endParaRPr lang="es-ES" sz="2400" dirty="0" smtClean="0"/>
          </a:p>
          <a:p>
            <a:pPr>
              <a:buFont typeface="+mj-lt"/>
              <a:buAutoNum type="arabicPeriod"/>
            </a:pPr>
            <a:endParaRPr lang="es-ES" sz="2400" dirty="0" smtClean="0"/>
          </a:p>
          <a:p>
            <a:pPr>
              <a:buFont typeface="+mj-lt"/>
              <a:buAutoNum type="arabicPeriod"/>
            </a:pPr>
            <a:endParaRPr lang="es-ES" sz="2400" dirty="0" smtClean="0"/>
          </a:p>
          <a:p>
            <a:pPr>
              <a:buFont typeface="+mj-lt"/>
              <a:buAutoNum type="arabicPeriod"/>
            </a:pPr>
            <a:endParaRPr lang="es-ES" sz="2400" dirty="0" smtClean="0"/>
          </a:p>
          <a:p>
            <a:pPr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948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3">
      <a:dk1>
        <a:srgbClr val="808080"/>
      </a:dk1>
      <a:lt1>
        <a:srgbClr val="FFFFFF"/>
      </a:lt1>
      <a:dk2>
        <a:srgbClr val="00005C"/>
      </a:dk2>
      <a:lt2>
        <a:srgbClr val="CCFF33"/>
      </a:lt2>
      <a:accent1>
        <a:srgbClr val="BBE0E3"/>
      </a:accent1>
      <a:accent2>
        <a:srgbClr val="333399"/>
      </a:accent2>
      <a:accent3>
        <a:srgbClr val="AAAAB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3">
        <a:dk1>
          <a:srgbClr val="808080"/>
        </a:dk1>
        <a:lt1>
          <a:srgbClr val="FFFFFF"/>
        </a:lt1>
        <a:dk2>
          <a:srgbClr val="00005C"/>
        </a:dk2>
        <a:lt2>
          <a:srgbClr val="CCFF33"/>
        </a:lt2>
        <a:accent1>
          <a:srgbClr val="BBE0E3"/>
        </a:accent1>
        <a:accent2>
          <a:srgbClr val="333399"/>
        </a:accent2>
        <a:accent3>
          <a:srgbClr val="AAAAB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829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Design padrão</vt:lpstr>
      <vt:lpstr> BRAZILIAN ACADEMIC CONSORTIUM OF INTEGRATIVE HEALTH  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CONSORCIO ACADEMICO BRASILEIRO DE  SAÚDE INTEGRATIVA </vt:lpstr>
      <vt:lpstr>GRUPO FUNDADOR DO  CONSÓRCIO ACADEMICO DE  SAÚDE INTEGRATIVA  </vt:lpstr>
      <vt:lpstr>PowerPoint Presentation</vt:lpstr>
      <vt:lpstr>MISSÃO DO CONSÓRCIO</vt:lpstr>
      <vt:lpstr>AÇÕES PRIORITÁRIAS DO CONSÓRCIO</vt:lpstr>
      <vt:lpstr>PowerPoint Presentation</vt:lpstr>
      <vt:lpstr>Outras ações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Renno Ghelman</dc:creator>
  <cp:lastModifiedBy>Wins7</cp:lastModifiedBy>
  <cp:revision>94</cp:revision>
  <dcterms:created xsi:type="dcterms:W3CDTF">2007-08-04T03:39:11Z</dcterms:created>
  <dcterms:modified xsi:type="dcterms:W3CDTF">2017-10-17T09:25:53Z</dcterms:modified>
</cp:coreProperties>
</file>